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video.nationalgeographic.com/video/science/weird-science-sci/idkt-milking-co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1330961"/>
            <a:ext cx="6498158" cy="1917906"/>
          </a:xfrm>
        </p:spPr>
        <p:txBody>
          <a:bodyPr/>
          <a:lstStyle/>
          <a:p>
            <a:r>
              <a:rPr lang="en-US" dirty="0" smtClean="0"/>
              <a:t>THE BIOCHEMISTRY OF MILK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340796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CHAPTER 23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>
                <a:solidFill>
                  <a:srgbClr val="000000"/>
                </a:solidFill>
              </a:rPr>
              <a:t>MOLLY, NICOLE, BRE 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1351B4"/>
              </a:clrFrom>
              <a:clrTo>
                <a:srgbClr val="1351B4">
                  <a:alpha val="0"/>
                </a:srgbClr>
              </a:clrTo>
            </a:clrChange>
          </a:blip>
          <a:stretch>
            <a:fillRect/>
          </a:stretch>
        </p:blipFill>
        <p:spPr>
          <a:xfrm rot="20981907">
            <a:off x="426144" y="3113401"/>
            <a:ext cx="2842782" cy="2834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5240" flipH="1">
            <a:off x="5629374" y="3574906"/>
            <a:ext cx="3208283" cy="22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Milk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Fluid Milk – classified by fat content (skim, 1%, 2% and whole)</a:t>
            </a:r>
          </a:p>
          <a:p>
            <a:r>
              <a:rPr lang="en-US" dirty="0" smtClean="0"/>
              <a:t>Ultrahigh-Temperature Milk (UHT) – special processing, can be stored without refrigeration up to 3 months</a:t>
            </a:r>
          </a:p>
          <a:p>
            <a:r>
              <a:rPr lang="en-US" dirty="0" smtClean="0"/>
              <a:t>Concentrated Milk (Evaporated Milk) – 60% of water is evaporated</a:t>
            </a:r>
          </a:p>
          <a:p>
            <a:r>
              <a:rPr lang="en-US" dirty="0" smtClean="0"/>
              <a:t>Cream – classified according to fat content (half &amp; half, light whipping cream and heavy whipping cream)</a:t>
            </a:r>
          </a:p>
          <a:p>
            <a:r>
              <a:rPr lang="en-US" dirty="0" smtClean="0"/>
              <a:t>Dry Milk – water is removed leaving dry solids	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0" y="4785360"/>
            <a:ext cx="1239339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442584"/>
          </a:xfrm>
        </p:spPr>
        <p:txBody>
          <a:bodyPr/>
          <a:lstStyle/>
          <a:p>
            <a:r>
              <a:rPr lang="en-US" dirty="0"/>
              <a:t>Cultured Milk Products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947920"/>
          </a:xfrm>
        </p:spPr>
        <p:txBody>
          <a:bodyPr>
            <a:normAutofit/>
          </a:bodyPr>
          <a:lstStyle/>
          <a:p>
            <a:r>
              <a:rPr lang="en-US" b="1" dirty="0"/>
              <a:t>Culture</a:t>
            </a:r>
            <a:r>
              <a:rPr lang="en-US" dirty="0"/>
              <a:t> – controlled bacterial population that is added to </a:t>
            </a:r>
            <a:r>
              <a:rPr lang="en-US" dirty="0" smtClean="0"/>
              <a:t>milk</a:t>
            </a:r>
          </a:p>
          <a:p>
            <a:r>
              <a:rPr lang="en-US" b="1" dirty="0" smtClean="0"/>
              <a:t>Inoculation</a:t>
            </a:r>
            <a:r>
              <a:rPr lang="en-US" dirty="0" smtClean="0"/>
              <a:t> – starter is added to the milk to start the growth of bacteria</a:t>
            </a:r>
          </a:p>
          <a:p>
            <a:r>
              <a:rPr lang="en-US" b="1" dirty="0" smtClean="0"/>
              <a:t>Incubation period </a:t>
            </a:r>
            <a:r>
              <a:rPr lang="en-US" dirty="0" smtClean="0"/>
              <a:t>– time bacteria has to grow and ferment the milk</a:t>
            </a:r>
          </a:p>
          <a:p>
            <a:pPr lvl="1"/>
            <a:r>
              <a:rPr lang="en-US" dirty="0" smtClean="0"/>
              <a:t>Buttermilk, Sour Cream, Yogurt and Cheese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6" y="4958079"/>
            <a:ext cx="1620203" cy="1620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9" y="48966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358" y="5191760"/>
            <a:ext cx="1530034" cy="166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680584"/>
          </a:xfrm>
        </p:spPr>
        <p:txBody>
          <a:bodyPr/>
          <a:lstStyle/>
          <a:p>
            <a:pPr algn="l"/>
            <a:r>
              <a:rPr lang="en-US" dirty="0" smtClean="0"/>
              <a:t>Storing Milk and Milk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99920"/>
            <a:ext cx="8042276" cy="44907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Correctly storing milk and milk products helps maintain its quality and safety.</a:t>
            </a:r>
          </a:p>
          <a:p>
            <a:r>
              <a:rPr lang="en-US" dirty="0" smtClean="0"/>
              <a:t>Retains quality for 1 to 3 weeks when properly stored.</a:t>
            </a:r>
          </a:p>
          <a:p>
            <a:r>
              <a:rPr lang="en-US" dirty="0" smtClean="0"/>
              <a:t>Milk containers should be not transparent, sensitive to light.</a:t>
            </a:r>
          </a:p>
          <a:p>
            <a:r>
              <a:rPr lang="en-US" dirty="0" smtClean="0"/>
              <a:t>Nonfat dry milk should be stored at room temperature in packaging that keeps moisture out.</a:t>
            </a:r>
          </a:p>
          <a:p>
            <a:r>
              <a:rPr lang="en-US" dirty="0" smtClean="0"/>
              <a:t>An unrefrigerated product, processed cheese can be stored at room temperature until opened then should be refrigerated.</a:t>
            </a:r>
            <a:endParaRPr lang="en-US" dirty="0"/>
          </a:p>
          <a:p>
            <a:r>
              <a:rPr lang="en-US" dirty="0" smtClean="0"/>
              <a:t>Wrap cheese tightly to prevent it from drying 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83" y="331521"/>
            <a:ext cx="1944688" cy="14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with Milk and Milk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444533"/>
            <a:ext cx="8469631" cy="46463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Making Foam – gas bubbles trapped in a liquid</a:t>
            </a:r>
          </a:p>
          <a:p>
            <a:pPr lvl="1"/>
            <a:r>
              <a:rPr lang="en-US" dirty="0"/>
              <a:t>Factors affect the ability of cream to form a foamy topping</a:t>
            </a:r>
          </a:p>
          <a:p>
            <a:pPr lvl="2"/>
            <a:r>
              <a:rPr lang="en-US" dirty="0"/>
              <a:t>Fat Content – higher the fat content, the better the foam</a:t>
            </a:r>
          </a:p>
          <a:p>
            <a:pPr lvl="2"/>
            <a:r>
              <a:rPr lang="en-US" dirty="0"/>
              <a:t>Temperature – Cold temperatures increase the viscosity of the cream</a:t>
            </a:r>
          </a:p>
          <a:p>
            <a:pPr lvl="2"/>
            <a:r>
              <a:rPr lang="en-US" dirty="0"/>
              <a:t>Amount – whipping small amounts gives better results </a:t>
            </a:r>
          </a:p>
          <a:p>
            <a:pPr lvl="2"/>
            <a:r>
              <a:rPr lang="en-US" dirty="0"/>
              <a:t>Sugar content – adding sugar decreases both volume and stiffness</a:t>
            </a:r>
          </a:p>
          <a:p>
            <a:r>
              <a:rPr lang="en-US" dirty="0" smtClean="0"/>
              <a:t>Heating Milk – milk is sensitive and highly reactive to heat</a:t>
            </a:r>
          </a:p>
          <a:p>
            <a:r>
              <a:rPr lang="en-US" dirty="0" smtClean="0"/>
              <a:t>Heat </a:t>
            </a:r>
            <a:r>
              <a:rPr lang="en-US" b="1" dirty="0" smtClean="0"/>
              <a:t>denatures</a:t>
            </a:r>
            <a:r>
              <a:rPr lang="en-US" dirty="0" smtClean="0"/>
              <a:t> and </a:t>
            </a:r>
            <a:r>
              <a:rPr lang="en-US" b="1" dirty="0" smtClean="0"/>
              <a:t>coagulates</a:t>
            </a:r>
            <a:r>
              <a:rPr lang="en-US" dirty="0" smtClean="0"/>
              <a:t> the whey protein of fresh milk causing them to precipitate.</a:t>
            </a:r>
          </a:p>
          <a:p>
            <a:r>
              <a:rPr lang="en-US" b="1" dirty="0" smtClean="0"/>
              <a:t>Precipitate</a:t>
            </a:r>
            <a:r>
              <a:rPr lang="en-US" dirty="0" smtClean="0"/>
              <a:t> – to cause a solid substance to </a:t>
            </a:r>
          </a:p>
          <a:p>
            <a:pPr marL="349250" lvl="1" indent="0">
              <a:buNone/>
            </a:pPr>
            <a:r>
              <a:rPr lang="en-US" dirty="0" smtClean="0"/>
              <a:t>separate from a solution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89" y="605790"/>
            <a:ext cx="26289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34" y="4670106"/>
            <a:ext cx="2314575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32" y="5461001"/>
            <a:ext cx="1681951" cy="1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with Milk and Milk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 Action</a:t>
            </a:r>
          </a:p>
          <a:p>
            <a:pPr lvl="1"/>
            <a:r>
              <a:rPr lang="en-US" dirty="0" smtClean="0"/>
              <a:t>When preparing desserts it is critical to maintain temperatures between 15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c. and 60</a:t>
            </a:r>
            <a:r>
              <a:rPr lang="en-US" dirty="0" smtClean="0">
                <a:latin typeface="Times New Roman"/>
                <a:cs typeface="Times New Roman"/>
              </a:rPr>
              <a:t>°c.</a:t>
            </a:r>
            <a:r>
              <a:rPr lang="en-US" dirty="0" smtClean="0"/>
              <a:t> for enzyme action to occur. </a:t>
            </a:r>
          </a:p>
          <a:p>
            <a:r>
              <a:rPr lang="en-US" dirty="0" smtClean="0"/>
              <a:t>Acids </a:t>
            </a:r>
          </a:p>
          <a:p>
            <a:pPr lvl="1"/>
            <a:r>
              <a:rPr lang="en-US" dirty="0" smtClean="0"/>
              <a:t>High acid levels in fruit curdles milk, (example: in cereal)</a:t>
            </a:r>
          </a:p>
          <a:p>
            <a:pPr lvl="1"/>
            <a:r>
              <a:rPr lang="en-US" dirty="0" smtClean="0"/>
              <a:t>The protein casein precipitate out when the pH of milk drops to 4.6. </a:t>
            </a:r>
          </a:p>
          <a:p>
            <a:pPr lvl="1"/>
            <a:r>
              <a:rPr lang="en-US" dirty="0" smtClean="0"/>
              <a:t>Vegetables  vary in how they cause milk to curdle.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5359629"/>
            <a:ext cx="1761490" cy="116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1" y="755444"/>
            <a:ext cx="1584960" cy="12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146227"/>
            <a:ext cx="9262101" cy="8004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B08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67" r="97833">
                        <a14:foregroundMark x1="29833" y1="45000" x2="29833" y2="45000"/>
                        <a14:foregroundMark x1="24000" y1="50333" x2="24000" y2="50333"/>
                        <a14:foregroundMark x1="11500" y1="56500" x2="11500" y2="56500"/>
                        <a14:foregroundMark x1="62667" y1="58667" x2="62667" y2="58667"/>
                        <a14:foregroundMark x1="63167" y1="33000" x2="63167" y2="33000"/>
                        <a14:foregroundMark x1="69000" y1="40500" x2="69000" y2="40500"/>
                        <a14:foregroundMark x1="76000" y1="50167" x2="76000" y2="50167"/>
                        <a14:foregroundMark x1="92500" y1="51667" x2="92500" y2="51667"/>
                        <a14:foregroundMark x1="92500" y1="63500" x2="92500" y2="63500"/>
                      </a14:backgroundRemoval>
                    </a14:imgEffect>
                  </a14:imgLayer>
                </a14:imgProps>
              </a:ext>
            </a:extLst>
          </a:blip>
          <a:srcRect t="27602"/>
          <a:stretch/>
        </p:blipFill>
        <p:spPr>
          <a:xfrm>
            <a:off x="118100" y="3640045"/>
            <a:ext cx="9144001" cy="48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3756517" cy="1336956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6235" y="1444532"/>
            <a:ext cx="394955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Identify the components of milk and describe how they are dispersed in milk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Explain what happens when milk protein is coagulated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Describe how milk is processed and the effects of pasteurizing homogenizing and fortifying milk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Distinguish the characteristics of various milk products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Describe how cultured milk products are produced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Explain how milk and milk products should be stored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Relate certain factors to creams ability to foam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Describe reactions that may occur when milk is heated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02480" y="107576"/>
            <a:ext cx="4225942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VOCABULARY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095704" y="1444532"/>
            <a:ext cx="3732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Carrageenin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Casein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Creaming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Culture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Curds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Fortification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Incubation period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Inoculation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Lactose intolerant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Micelles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Milk solids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Precipitate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Shelf life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Whey</a:t>
            </a:r>
          </a:p>
        </p:txBody>
      </p:sp>
    </p:spTree>
    <p:extLst>
      <p:ext uri="{BB962C8B-B14F-4D97-AF65-F5344CB8AC3E}">
        <p14:creationId xmlns:p14="http://schemas.microsoft.com/office/powerpoint/2010/main" val="33159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Nature of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 to Health</a:t>
            </a:r>
          </a:p>
          <a:p>
            <a:r>
              <a:rPr lang="en-US" dirty="0" smtClean="0"/>
              <a:t>Versatile for cooking</a:t>
            </a:r>
          </a:p>
          <a:p>
            <a:r>
              <a:rPr lang="en-US" dirty="0" smtClean="0"/>
              <a:t>A Solution</a:t>
            </a:r>
          </a:p>
          <a:p>
            <a:r>
              <a:rPr lang="en-US" dirty="0" smtClean="0"/>
              <a:t>A colloidal dispersion</a:t>
            </a:r>
          </a:p>
          <a:p>
            <a:r>
              <a:rPr lang="en-US" dirty="0" smtClean="0"/>
              <a:t>An emulsion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39" y="3733801"/>
            <a:ext cx="8001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58" y="236369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27" y="2133093"/>
            <a:ext cx="1836424" cy="12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600200"/>
            <a:ext cx="8327391" cy="4577079"/>
          </a:xfrm>
        </p:spPr>
        <p:txBody>
          <a:bodyPr/>
          <a:lstStyle/>
          <a:p>
            <a:r>
              <a:rPr lang="en-US" dirty="0" smtClean="0"/>
              <a:t>Contains </a:t>
            </a:r>
            <a:r>
              <a:rPr lang="en-US" dirty="0" smtClean="0"/>
              <a:t>all major nutrients</a:t>
            </a:r>
          </a:p>
          <a:p>
            <a:r>
              <a:rPr lang="en-US" dirty="0" smtClean="0"/>
              <a:t>Water – 87%</a:t>
            </a:r>
          </a:p>
          <a:p>
            <a:r>
              <a:rPr lang="en-US" dirty="0"/>
              <a:t>Protein - 3.5% </a:t>
            </a:r>
            <a:endParaRPr lang="en-US" dirty="0" smtClean="0"/>
          </a:p>
          <a:p>
            <a:r>
              <a:rPr lang="en-US" dirty="0" smtClean="0"/>
              <a:t>Fat - 3.5</a:t>
            </a:r>
            <a:r>
              <a:rPr lang="en-US" dirty="0" smtClean="0"/>
              <a:t>% </a:t>
            </a:r>
            <a:endParaRPr lang="en-US" dirty="0" smtClean="0"/>
          </a:p>
          <a:p>
            <a:r>
              <a:rPr lang="en-US" dirty="0" smtClean="0"/>
              <a:t>Carbohydrates - </a:t>
            </a:r>
            <a:r>
              <a:rPr lang="en-US" dirty="0" smtClean="0"/>
              <a:t>5</a:t>
            </a:r>
            <a:r>
              <a:rPr lang="en-US" dirty="0" smtClean="0"/>
              <a:t>% </a:t>
            </a:r>
          </a:p>
          <a:p>
            <a:r>
              <a:rPr lang="en-US" dirty="0" smtClean="0"/>
              <a:t>Vitamins </a:t>
            </a:r>
            <a:r>
              <a:rPr lang="en-US" dirty="0" smtClean="0"/>
              <a:t>and </a:t>
            </a:r>
            <a:r>
              <a:rPr lang="en-US" dirty="0" smtClean="0"/>
              <a:t>Minerals </a:t>
            </a:r>
            <a:endParaRPr lang="en-US" dirty="0"/>
          </a:p>
        </p:txBody>
      </p:sp>
      <p:pic>
        <p:nvPicPr>
          <p:cNvPr id="5" name="Picture 4" descr="AA04969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51" y="2258641"/>
            <a:ext cx="2661580" cy="23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95" y="1398812"/>
            <a:ext cx="8042276" cy="5091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Milk contains </a:t>
            </a:r>
            <a:r>
              <a:rPr lang="en-US" b="1" dirty="0" smtClean="0"/>
              <a:t>Two</a:t>
            </a:r>
            <a:r>
              <a:rPr lang="en-US" dirty="0" smtClean="0"/>
              <a:t> Main Proteins</a:t>
            </a:r>
          </a:p>
          <a:p>
            <a:r>
              <a:rPr lang="en-US" b="1" dirty="0" smtClean="0"/>
              <a:t>Casein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80% of milk protein</a:t>
            </a:r>
          </a:p>
          <a:p>
            <a:pPr lvl="1"/>
            <a:r>
              <a:rPr lang="en-US" b="1" dirty="0" smtClean="0"/>
              <a:t>Micelles</a:t>
            </a:r>
            <a:r>
              <a:rPr lang="en-US" dirty="0" smtClean="0"/>
              <a:t>: cluster of molecules </a:t>
            </a:r>
          </a:p>
          <a:p>
            <a:pPr marL="3492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found in colloidal dispersions </a:t>
            </a:r>
          </a:p>
          <a:p>
            <a:pPr lvl="3"/>
            <a:r>
              <a:rPr lang="en-US" dirty="0" smtClean="0"/>
              <a:t>Make milk white</a:t>
            </a:r>
          </a:p>
          <a:p>
            <a:pPr lvl="1"/>
            <a:r>
              <a:rPr lang="en-US" b="1" dirty="0" smtClean="0"/>
              <a:t>Curds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Casein clumps that separate from the liquid</a:t>
            </a:r>
          </a:p>
          <a:p>
            <a:r>
              <a:rPr lang="en-US" b="1" dirty="0" smtClean="0"/>
              <a:t>Whey</a:t>
            </a:r>
          </a:p>
          <a:p>
            <a:pPr lvl="1"/>
            <a:r>
              <a:rPr lang="en-US" dirty="0" smtClean="0"/>
              <a:t>20% milk protein</a:t>
            </a:r>
          </a:p>
          <a:p>
            <a:pPr lvl="1"/>
            <a:r>
              <a:rPr lang="en-US" dirty="0" smtClean="0"/>
              <a:t>Protein found in liquid that remains after fat and casein have been removed from milk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96" y="2146617"/>
            <a:ext cx="2619375" cy="1743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50720" y="2146617"/>
            <a:ext cx="5090160" cy="1216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18640" y="3637280"/>
            <a:ext cx="4592320" cy="130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Emulsion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Small globules of lipids are dispersed throughout water</a:t>
            </a:r>
          </a:p>
          <a:p>
            <a:r>
              <a:rPr lang="en-US" b="1" dirty="0" smtClean="0"/>
              <a:t>Creaming</a:t>
            </a:r>
          </a:p>
          <a:p>
            <a:pPr lvl="1"/>
            <a:r>
              <a:rPr lang="en-US" dirty="0" smtClean="0"/>
              <a:t>Fat droplets come together in clusters that rise and float to top of milk</a:t>
            </a:r>
          </a:p>
          <a:p>
            <a:r>
              <a:rPr lang="en-US" b="1" dirty="0" smtClean="0"/>
              <a:t>Cream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Milk that is extra rich in emulsified fat droplets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84" y="1869440"/>
            <a:ext cx="2955346" cy="1948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4274502"/>
            <a:ext cx="3061970" cy="20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Lactose</a:t>
            </a:r>
            <a:r>
              <a:rPr lang="en-US" dirty="0" smtClean="0"/>
              <a:t> or milk sugar is the main carbohydrate</a:t>
            </a:r>
          </a:p>
          <a:p>
            <a:r>
              <a:rPr lang="en-US" b="1" dirty="0" smtClean="0"/>
              <a:t>Lactose intolerance</a:t>
            </a:r>
          </a:p>
          <a:p>
            <a:pPr lvl="1"/>
            <a:r>
              <a:rPr lang="en-US" dirty="0" smtClean="0"/>
              <a:t>Inability to digest milk due to the absence of the lactase enzyme in intestines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1" y="3677214"/>
            <a:ext cx="4504159" cy="25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en-US" dirty="0" smtClean="0"/>
              <a:t>MINERALS AND 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245" y="1425563"/>
            <a:ext cx="4438009" cy="692067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Natural salts</a:t>
            </a:r>
          </a:p>
          <a:p>
            <a:pPr lvl="1"/>
            <a:r>
              <a:rPr lang="en-US" sz="1600" dirty="0" smtClean="0"/>
              <a:t>Prevent milk from curdling </a:t>
            </a:r>
          </a:p>
          <a:p>
            <a:r>
              <a:rPr lang="en-US" sz="1600" dirty="0" smtClean="0"/>
              <a:t>Trace elements in milk;</a:t>
            </a:r>
          </a:p>
          <a:p>
            <a:pPr lvl="1"/>
            <a:r>
              <a:rPr lang="en-US" sz="1600" dirty="0" smtClean="0"/>
              <a:t>Cobalt</a:t>
            </a:r>
          </a:p>
          <a:p>
            <a:pPr lvl="1"/>
            <a:r>
              <a:rPr lang="en-US" sz="1600" dirty="0" smtClean="0"/>
              <a:t>Copper</a:t>
            </a:r>
          </a:p>
          <a:p>
            <a:pPr lvl="1"/>
            <a:r>
              <a:rPr lang="en-US" sz="1600" dirty="0" smtClean="0"/>
              <a:t>Iodine</a:t>
            </a:r>
          </a:p>
          <a:p>
            <a:pPr lvl="1"/>
            <a:r>
              <a:rPr lang="en-US" sz="1600" dirty="0" smtClean="0"/>
              <a:t>Iron</a:t>
            </a:r>
          </a:p>
          <a:p>
            <a:pPr lvl="1"/>
            <a:r>
              <a:rPr lang="en-US" sz="1600" dirty="0" smtClean="0"/>
              <a:t>Magnesium</a:t>
            </a:r>
          </a:p>
          <a:p>
            <a:pPr lvl="1"/>
            <a:r>
              <a:rPr lang="en-US" sz="1600" dirty="0" smtClean="0"/>
              <a:t>Nickel</a:t>
            </a:r>
          </a:p>
          <a:p>
            <a:pPr lvl="1"/>
            <a:r>
              <a:rPr lang="en-US" sz="1600" dirty="0" smtClean="0"/>
              <a:t>Molybdenum</a:t>
            </a:r>
          </a:p>
          <a:p>
            <a:r>
              <a:rPr lang="en-US" sz="1600" dirty="0" smtClean="0"/>
              <a:t>Vitamins in milk;</a:t>
            </a:r>
          </a:p>
          <a:p>
            <a:pPr lvl="1"/>
            <a:r>
              <a:rPr lang="en-US" sz="1600" dirty="0" smtClean="0"/>
              <a:t>Riboflavin</a:t>
            </a:r>
          </a:p>
          <a:p>
            <a:pPr lvl="1"/>
            <a:r>
              <a:rPr lang="en-US" sz="1600" dirty="0" smtClean="0"/>
              <a:t>Thiamin</a:t>
            </a:r>
          </a:p>
          <a:p>
            <a:pPr lvl="1"/>
            <a:r>
              <a:rPr lang="en-US" sz="1600" dirty="0" err="1" smtClean="0"/>
              <a:t>Niacim</a:t>
            </a:r>
            <a:endParaRPr lang="en-US" sz="1600" dirty="0" smtClean="0"/>
          </a:p>
          <a:p>
            <a:pPr lvl="1"/>
            <a:r>
              <a:rPr lang="en-US" sz="1600" dirty="0" smtClean="0"/>
              <a:t>Vitamin A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736121"/>
            <a:ext cx="3764951" cy="249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36" y="2627694"/>
            <a:ext cx="2018515" cy="39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62424"/>
          </a:xfrm>
        </p:spPr>
        <p:txBody>
          <a:bodyPr/>
          <a:lstStyle/>
          <a:p>
            <a:r>
              <a:rPr lang="en-US" dirty="0" smtClean="0"/>
              <a:t>Processing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695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Pasteurization – </a:t>
            </a:r>
            <a:r>
              <a:rPr lang="en-US" dirty="0" smtClean="0"/>
              <a:t>heat treated to kill harmful bacteria</a:t>
            </a:r>
          </a:p>
          <a:p>
            <a:r>
              <a:rPr lang="en-US" b="1" dirty="0" smtClean="0"/>
              <a:t>Homogenization	- </a:t>
            </a:r>
            <a:r>
              <a:rPr lang="en-US" dirty="0" smtClean="0"/>
              <a:t>process used to eliminate creaming</a:t>
            </a:r>
          </a:p>
          <a:p>
            <a:r>
              <a:rPr lang="en-US" b="1" dirty="0" smtClean="0"/>
              <a:t>Fortification – </a:t>
            </a:r>
            <a:r>
              <a:rPr lang="en-US" dirty="0" smtClean="0"/>
              <a:t>adding nutrients to food, in milk vitamin D is added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1200" dirty="0">
                <a:hlinkClick r:id="rId2"/>
              </a:rPr>
              <a:t>http://video.nationalgeographic.com/video/science/weird-science-sci/idkt-milking-cow/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623" y="3444240"/>
            <a:ext cx="2431329" cy="23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492</TotalTime>
  <Words>689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THE BIOCHEMISTRY OF MILK</vt:lpstr>
      <vt:lpstr>OBJECTIVES</vt:lpstr>
      <vt:lpstr>Complex Nature of Milk</vt:lpstr>
      <vt:lpstr>COMPOSITION OF MILK</vt:lpstr>
      <vt:lpstr>PROTEIN</vt:lpstr>
      <vt:lpstr>FAT</vt:lpstr>
      <vt:lpstr>CARBOHYDRATE</vt:lpstr>
      <vt:lpstr>MINERALS AND VITAMINS</vt:lpstr>
      <vt:lpstr>Processing Milk</vt:lpstr>
      <vt:lpstr>Types of Milk Products</vt:lpstr>
      <vt:lpstr>Cultured Milk Products  </vt:lpstr>
      <vt:lpstr>Storing Milk and Milk Products</vt:lpstr>
      <vt:lpstr>Cooking with Milk and Milk Products</vt:lpstr>
      <vt:lpstr>Cooking with Milk and Milk Products</vt:lpstr>
      <vt:lpstr>PowerPoint Presentation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BIOCHEMISTRY OF MILK</dc:title>
  <dc:creator>Breanna Gresko</dc:creator>
  <cp:lastModifiedBy>ERICSSON, DENISE</cp:lastModifiedBy>
  <cp:revision>23</cp:revision>
  <dcterms:created xsi:type="dcterms:W3CDTF">2014-02-21T14:15:59Z</dcterms:created>
  <dcterms:modified xsi:type="dcterms:W3CDTF">2014-03-20T19:54:14Z</dcterms:modified>
</cp:coreProperties>
</file>